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97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E3DBD2"/>
    <a:srgbClr val="F5F5F5"/>
    <a:srgbClr val="E3DB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074" y="96"/>
      </p:cViewPr>
      <p:guideLst>
        <p:guide orient="horz" pos="3097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043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179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2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481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3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219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937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77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6384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539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03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EB86-51B8-433A-9FFE-5EE6640592E6}" type="datetimeFigureOut">
              <a:rPr lang="ko-KR" altLang="en-US" smtClean="0"/>
              <a:t>2026-11-08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DDFE0-19FF-4518-A9E6-694463DB35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6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FD52C-332B-C900-DDA8-6D6A09383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1752FD2A-AB00-AE3D-148B-329D8F791AF4}"/>
              </a:ext>
            </a:extLst>
          </p:cNvPr>
          <p:cNvSpPr/>
          <p:nvPr/>
        </p:nvSpPr>
        <p:spPr>
          <a:xfrm>
            <a:off x="2557465" y="249294"/>
            <a:ext cx="4058224" cy="960782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DF3D0F2-81B3-CE2F-0773-2E9E557781CF}"/>
              </a:ext>
            </a:extLst>
          </p:cNvPr>
          <p:cNvSpPr/>
          <p:nvPr/>
        </p:nvSpPr>
        <p:spPr>
          <a:xfrm>
            <a:off x="2910840" y="1915020"/>
            <a:ext cx="3474720" cy="259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 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수업 대상과 특징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3E77FAEF-5597-6B7E-E949-4587178BDB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889" y="1887387"/>
            <a:ext cx="324123" cy="324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56EDA5-E6FF-E0F2-0888-E5477203CE82}"/>
              </a:ext>
            </a:extLst>
          </p:cNvPr>
          <p:cNvSpPr txBox="1"/>
          <p:nvPr/>
        </p:nvSpPr>
        <p:spPr>
          <a:xfrm>
            <a:off x="3056196" y="2492065"/>
            <a:ext cx="775211" cy="2616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수업 대상</a:t>
            </a:r>
            <a:endParaRPr lang="en-US" altLang="ko-KR" sz="1050" b="1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5BA61FD-2459-FD60-3519-E0DACBEEF37B}"/>
              </a:ext>
            </a:extLst>
          </p:cNvPr>
          <p:cNvSpPr txBox="1"/>
          <p:nvPr/>
        </p:nvSpPr>
        <p:spPr>
          <a:xfrm>
            <a:off x="2973737" y="2856659"/>
            <a:ext cx="3551473" cy="5242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err="1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덕소고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국어 내신 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1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등급을 목표로 하는 학생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수능 국어 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1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등급을 목표로 하는 학생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D9B066B-F83A-AE0D-63DA-69EA8454BD90}"/>
              </a:ext>
            </a:extLst>
          </p:cNvPr>
          <p:cNvSpPr txBox="1"/>
          <p:nvPr/>
        </p:nvSpPr>
        <p:spPr>
          <a:xfrm>
            <a:off x="3056196" y="3600329"/>
            <a:ext cx="775211" cy="2616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수업 특징</a:t>
            </a:r>
            <a:endParaRPr lang="en-US" altLang="ko-KR" sz="1050" b="1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AD5A21E-3407-AA71-864C-AA8BF0D1AACA}"/>
              </a:ext>
            </a:extLst>
          </p:cNvPr>
          <p:cNvSpPr txBox="1"/>
          <p:nvPr/>
        </p:nvSpPr>
        <p:spPr>
          <a:xfrm>
            <a:off x="2977416" y="3918036"/>
            <a:ext cx="3580973" cy="7550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선생님들이 좋아하시는 내신 유형을 중심으로 완벽 대비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모의고사와 수능 문제들도 다루어 촘촘하게 문제 풀이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내신과 수능을 동시에 대비하는 수업</a:t>
            </a:r>
            <a:endParaRPr lang="en-US" altLang="ko-KR" sz="1000" dirty="0"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1F35F43D-566C-C503-9823-6F3A063CA9BF}"/>
              </a:ext>
            </a:extLst>
          </p:cNvPr>
          <p:cNvGrpSpPr/>
          <p:nvPr/>
        </p:nvGrpSpPr>
        <p:grpSpPr>
          <a:xfrm>
            <a:off x="2885854" y="2211509"/>
            <a:ext cx="3454370" cy="2844003"/>
            <a:chOff x="2885854" y="1835730"/>
            <a:chExt cx="3454370" cy="2695328"/>
          </a:xfrm>
        </p:grpSpPr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92203440-1D16-7DFD-2055-23D24EAD209D}"/>
                </a:ext>
              </a:extLst>
            </p:cNvPr>
            <p:cNvCxnSpPr/>
            <p:nvPr/>
          </p:nvCxnSpPr>
          <p:spPr>
            <a:xfrm>
              <a:off x="2891950" y="1835730"/>
              <a:ext cx="0" cy="269532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16889B73-B5B3-072C-F0C5-215FE1FA1BC2}"/>
                </a:ext>
              </a:extLst>
            </p:cNvPr>
            <p:cNvCxnSpPr/>
            <p:nvPr/>
          </p:nvCxnSpPr>
          <p:spPr>
            <a:xfrm flipV="1">
              <a:off x="2885854" y="4531057"/>
              <a:ext cx="3454370" cy="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D1B5DBB7-57F7-AA3C-EAEC-7708424F6C39}"/>
              </a:ext>
            </a:extLst>
          </p:cNvPr>
          <p:cNvSpPr/>
          <p:nvPr/>
        </p:nvSpPr>
        <p:spPr>
          <a:xfrm>
            <a:off x="2910840" y="5274936"/>
            <a:ext cx="3474720" cy="259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  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커리큘럼 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8-9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  <a:cs typeface="+mn-cs"/>
              </a:rPr>
              <a:t>월</a:t>
            </a:r>
          </a:p>
        </p:txBody>
      </p:sp>
      <p:pic>
        <p:nvPicPr>
          <p:cNvPr id="64" name="그림 63">
            <a:extLst>
              <a:ext uri="{FF2B5EF4-FFF2-40B4-BE49-F238E27FC236}">
                <a16:creationId xmlns:a16="http://schemas.microsoft.com/office/drawing/2014/main" id="{43732BDA-580C-8BDE-F0B8-B00D52F3A8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400" y="5242414"/>
            <a:ext cx="324123" cy="324123"/>
          </a:xfrm>
          <a:prstGeom prst="rect">
            <a:avLst/>
          </a:prstGeom>
        </p:spPr>
      </p:pic>
      <p:grpSp>
        <p:nvGrpSpPr>
          <p:cNvPr id="65" name="그룹 64">
            <a:extLst>
              <a:ext uri="{FF2B5EF4-FFF2-40B4-BE49-F238E27FC236}">
                <a16:creationId xmlns:a16="http://schemas.microsoft.com/office/drawing/2014/main" id="{C82E5045-1FB8-C337-9CB3-D3B6C82A491D}"/>
              </a:ext>
            </a:extLst>
          </p:cNvPr>
          <p:cNvGrpSpPr/>
          <p:nvPr/>
        </p:nvGrpSpPr>
        <p:grpSpPr>
          <a:xfrm>
            <a:off x="2885854" y="5563218"/>
            <a:ext cx="3474720" cy="4050682"/>
            <a:chOff x="2885854" y="1835730"/>
            <a:chExt cx="3454370" cy="2695328"/>
          </a:xfrm>
        </p:grpSpPr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D26E410D-5AC2-C798-3709-8776ADF5A53E}"/>
                </a:ext>
              </a:extLst>
            </p:cNvPr>
            <p:cNvCxnSpPr/>
            <p:nvPr/>
          </p:nvCxnSpPr>
          <p:spPr>
            <a:xfrm>
              <a:off x="2891950" y="1835730"/>
              <a:ext cx="0" cy="269532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06866CC1-75FB-5797-A708-A5D56395B5B6}"/>
                </a:ext>
              </a:extLst>
            </p:cNvPr>
            <p:cNvCxnSpPr/>
            <p:nvPr/>
          </p:nvCxnSpPr>
          <p:spPr>
            <a:xfrm flipV="1">
              <a:off x="2885854" y="4531057"/>
              <a:ext cx="3454370" cy="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B220669D-93FA-DACA-56E5-FB0E8665CEDF}"/>
              </a:ext>
            </a:extLst>
          </p:cNvPr>
          <p:cNvSpPr txBox="1"/>
          <p:nvPr/>
        </p:nvSpPr>
        <p:spPr>
          <a:xfrm>
            <a:off x="2709738" y="716064"/>
            <a:ext cx="38769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u="sng" dirty="0" err="1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덕소고</a:t>
            </a:r>
            <a:r>
              <a:rPr lang="ko-KR" altLang="en-US" sz="2800" b="1" u="sng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 고</a:t>
            </a:r>
            <a:r>
              <a:rPr lang="en-US" altLang="ko-KR" sz="2800" b="1" u="sng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1 </a:t>
            </a:r>
            <a:r>
              <a:rPr lang="ko-KR" altLang="en-US" sz="2800" b="1" u="sng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내신대비반</a:t>
            </a:r>
            <a:endParaRPr lang="en-US" altLang="ko-KR" sz="1050" b="1" dirty="0">
              <a:solidFill>
                <a:prstClr val="black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매주 금요일 </a:t>
            </a:r>
            <a:r>
              <a:rPr lang="en-US" altLang="ko-KR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7:00-10:00 </a:t>
            </a:r>
            <a:r>
              <a:rPr lang="ko-KR" altLang="en-US" dirty="0">
                <a:solidFill>
                  <a:prstClr val="black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수업 </a:t>
            </a:r>
            <a:endParaRPr lang="en-US" altLang="ko-KR" dirty="0">
              <a:solidFill>
                <a:prstClr val="black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울릉도B" panose="02030600000101010101" pitchFamily="18" charset="-127"/>
              <a:ea typeface="HY울릉도B" panose="02030600000101010101" pitchFamily="18" charset="-127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345C806-98AD-2DE9-4512-1D7ADCD04755}"/>
              </a:ext>
            </a:extLst>
          </p:cNvPr>
          <p:cNvSpPr txBox="1"/>
          <p:nvPr/>
        </p:nvSpPr>
        <p:spPr>
          <a:xfrm>
            <a:off x="270564" y="5053208"/>
            <a:ext cx="2095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학생 관리</a:t>
            </a:r>
            <a:r>
              <a:rPr lang="en-US" altLang="ko-KR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</a:t>
            </a: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및 학부모 소통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ABEF1E-B6DC-DAF5-6D0E-6BCAA9858990}"/>
              </a:ext>
            </a:extLst>
          </p:cNvPr>
          <p:cNvSpPr txBox="1"/>
          <p:nvPr/>
        </p:nvSpPr>
        <p:spPr>
          <a:xfrm>
            <a:off x="348109" y="5406912"/>
            <a:ext cx="2280446" cy="3294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매 수업시간 수업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내용 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클래스룸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공지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, 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문자 안내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결석 시 영상 보강 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클래스룸</a:t>
            </a:r>
            <a:r>
              <a:rPr lang="en-US" altLang="ko-KR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매시간 리뷰테스트 진행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 err="1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덕소고</a:t>
            </a: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 기출문제 분석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0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예상문제 풀이 및 핵심 내용 수업을 통해 내신 만점 </a:t>
            </a: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lvl="0">
              <a:lnSpc>
                <a:spcPct val="150000"/>
              </a:lnSpc>
              <a:defRPr/>
            </a:pP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en-US" altLang="ko-KR" sz="10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&lt;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동아출판 고등학교 공통국어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2 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자습서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&gt; &lt;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평가문제집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&gt;</a:t>
            </a:r>
          </a:p>
          <a:p>
            <a:pPr marL="171450" lvl="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&lt;</a:t>
            </a:r>
            <a:r>
              <a:rPr lang="ko-KR" altLang="en-US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자세한 국어 문법</a:t>
            </a:r>
            <a:r>
              <a:rPr lang="en-US" altLang="ko-KR" sz="1000" dirty="0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&gt;</a:t>
            </a:r>
          </a:p>
          <a:p>
            <a:pPr lvl="0">
              <a:lnSpc>
                <a:spcPct val="150000"/>
              </a:lnSpc>
              <a:defRPr/>
            </a:pP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8779B6-B6C5-CE8C-6A06-134962C24ED3}"/>
              </a:ext>
            </a:extLst>
          </p:cNvPr>
          <p:cNvSpPr txBox="1"/>
          <p:nvPr/>
        </p:nvSpPr>
        <p:spPr>
          <a:xfrm>
            <a:off x="270564" y="7423590"/>
            <a:ext cx="20955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교재 및 과제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BF7EDE4-0365-F84E-B4BF-A9134BD8B5CB}"/>
              </a:ext>
            </a:extLst>
          </p:cNvPr>
          <p:cNvSpPr txBox="1"/>
          <p:nvPr/>
        </p:nvSpPr>
        <p:spPr>
          <a:xfrm>
            <a:off x="270564" y="2184353"/>
            <a:ext cx="1643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서민아</a:t>
            </a:r>
            <a:r>
              <a:rPr lang="en-US" altLang="ko-KR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T</a:t>
            </a:r>
            <a:endParaRPr lang="ko-KR" altLang="en-US" sz="1200" b="1" u="sng" dirty="0"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3221ADB-8A1A-8244-23FE-8E5C235F6288}"/>
              </a:ext>
            </a:extLst>
          </p:cNvPr>
          <p:cNvSpPr txBox="1"/>
          <p:nvPr/>
        </p:nvSpPr>
        <p:spPr>
          <a:xfrm>
            <a:off x="364958" y="2411248"/>
            <a:ext cx="2263599" cy="821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국어교육 전공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현</a:t>
            </a: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 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민성원연구소 컨설턴트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(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현</a:t>
            </a:r>
            <a:r>
              <a:rPr lang="en-US" altLang="ko-KR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) </a:t>
            </a:r>
            <a:r>
              <a:rPr lang="ko-KR" altLang="en-US" sz="1100" dirty="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rPr>
              <a:t>민성원연구소 국어강사</a:t>
            </a:r>
            <a:endParaRPr lang="en-US" altLang="ko-KR" sz="1100" dirty="0">
              <a:solidFill>
                <a:sysClr val="windowText" lastClr="000000"/>
              </a:solidFill>
              <a:latin typeface="KoPubWorld돋움체_Pro Light" panose="00000300000000000000" pitchFamily="50" charset="-127"/>
              <a:ea typeface="KoPubWorld돋움체_Pro Light" panose="00000300000000000000" pitchFamily="50" charset="-127"/>
              <a:cs typeface="KoPubWorld돋움체_Pro Light" panose="00000300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F1759A-79FB-9B11-3767-32C641DA390A}"/>
              </a:ext>
            </a:extLst>
          </p:cNvPr>
          <p:cNvSpPr txBox="1"/>
          <p:nvPr/>
        </p:nvSpPr>
        <p:spPr>
          <a:xfrm>
            <a:off x="293038" y="3366913"/>
            <a:ext cx="1643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200" b="1" u="sng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강좌 안내</a:t>
            </a: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E354E930-86B3-4071-64AA-D871366AF1B5}"/>
              </a:ext>
            </a:extLst>
          </p:cNvPr>
          <p:cNvCxnSpPr/>
          <p:nvPr/>
        </p:nvCxnSpPr>
        <p:spPr>
          <a:xfrm>
            <a:off x="265043" y="4743596"/>
            <a:ext cx="2358887" cy="1111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05567A9D-F85F-A1EE-7BB3-58572E163478}"/>
              </a:ext>
            </a:extLst>
          </p:cNvPr>
          <p:cNvSpPr txBox="1"/>
          <p:nvPr/>
        </p:nvSpPr>
        <p:spPr>
          <a:xfrm>
            <a:off x="371195" y="3663347"/>
            <a:ext cx="2252733" cy="107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100">
                <a:solidFill>
                  <a:sysClr val="windowText" lastClr="000000"/>
                </a:solidFill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defRPr>
            </a:lvl1pPr>
          </a:lstStyle>
          <a:p>
            <a:r>
              <a:rPr lang="ko-KR" altLang="en-US" dirty="0" err="1"/>
              <a:t>덕소고</a:t>
            </a:r>
            <a:r>
              <a:rPr lang="ko-KR" altLang="en-US" dirty="0"/>
              <a:t> 내신대비 강의</a:t>
            </a:r>
            <a:endParaRPr lang="en-US" altLang="ko-KR" dirty="0"/>
          </a:p>
          <a:p>
            <a:r>
              <a:rPr lang="ko-KR" altLang="en-US" dirty="0"/>
              <a:t>공통국어 강의와 문제 풀이</a:t>
            </a:r>
            <a:endParaRPr lang="en-US" altLang="ko-KR" dirty="0"/>
          </a:p>
          <a:p>
            <a:r>
              <a:rPr lang="ko-KR" altLang="en-US" dirty="0"/>
              <a:t>금 </a:t>
            </a:r>
            <a:r>
              <a:rPr lang="en-US" altLang="ko-KR" dirty="0"/>
              <a:t>7:00 – 10:00</a:t>
            </a:r>
          </a:p>
          <a:p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3C8BC06-30EE-92A8-03C0-23CDD1F69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764" y="159026"/>
            <a:ext cx="1386544" cy="1834029"/>
          </a:xfrm>
          <a:prstGeom prst="rect">
            <a:avLst/>
          </a:prstGeom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5FFCE809-AD11-03F8-5347-0F094032DE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536922"/>
              </p:ext>
            </p:extLst>
          </p:nvPr>
        </p:nvGraphicFramePr>
        <p:xfrm>
          <a:off x="3050312" y="5693291"/>
          <a:ext cx="3398322" cy="31429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2607">
                  <a:extLst>
                    <a:ext uri="{9D8B030D-6E8A-4147-A177-3AD203B41FA5}">
                      <a16:colId xmlns:a16="http://schemas.microsoft.com/office/drawing/2014/main" val="597746054"/>
                    </a:ext>
                  </a:extLst>
                </a:gridCol>
                <a:gridCol w="718939">
                  <a:extLst>
                    <a:ext uri="{9D8B030D-6E8A-4147-A177-3AD203B41FA5}">
                      <a16:colId xmlns:a16="http://schemas.microsoft.com/office/drawing/2014/main" val="2453407944"/>
                    </a:ext>
                  </a:extLst>
                </a:gridCol>
                <a:gridCol w="2186776">
                  <a:extLst>
                    <a:ext uri="{9D8B030D-6E8A-4147-A177-3AD203B41FA5}">
                      <a16:colId xmlns:a16="http://schemas.microsoft.com/office/drawing/2014/main" val="3637199271"/>
                    </a:ext>
                  </a:extLst>
                </a:gridCol>
              </a:tblGrid>
              <a:tr h="33526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월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내용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3452951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</a:rPr>
                        <a:t>10</a:t>
                      </a:r>
                      <a:r>
                        <a:rPr lang="ko-KR" altLang="en-US" sz="1100" u="none" strike="noStrike" dirty="0">
                          <a:effectLst/>
                        </a:rPr>
                        <a:t>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학기 기말대비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–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중세문법의 이해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5985118"/>
                  </a:ext>
                </a:extLst>
              </a:tr>
              <a:tr h="35037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훈민정음언해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405169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용비어천가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소학언해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640107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한글맞춤법의 이해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222027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2026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10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월 모의고사 시험범위 분석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1699487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2026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10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월 모의고사 시험범위 분석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2815811"/>
                  </a:ext>
                </a:extLst>
              </a:tr>
              <a:tr h="35104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시험대비 문제 풀이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922074"/>
                  </a:ext>
                </a:extLst>
              </a:tr>
              <a:tr h="351048"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직전 보강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정확한 날짜는 아직 미정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2487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35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1197</TotalTime>
  <Words>206</Words>
  <Application>Microsoft Office PowerPoint</Application>
  <PresentationFormat>A4 용지(210x297mm)</PresentationFormat>
  <Paragraphs>53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G마켓 산스 TTF Bold</vt:lpstr>
      <vt:lpstr>G마켓 산스 TTF Medium</vt:lpstr>
      <vt:lpstr>HY울릉도B</vt:lpstr>
      <vt:lpstr>KoPubWorld돋움체_Pro Light</vt:lpstr>
      <vt:lpstr>맑은 고딕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quitryne</dc:creator>
  <cp:lastModifiedBy>수연 위</cp:lastModifiedBy>
  <cp:revision>52</cp:revision>
  <cp:lastPrinted>2023-06-21T12:44:36Z</cp:lastPrinted>
  <dcterms:created xsi:type="dcterms:W3CDTF">2023-01-27T10:39:42Z</dcterms:created>
  <dcterms:modified xsi:type="dcterms:W3CDTF">2026-11-08T07:43:18Z</dcterms:modified>
</cp:coreProperties>
</file>