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797675" cy="9929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97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E3DBD2"/>
    <a:srgbClr val="F5F5F5"/>
    <a:srgbClr val="E3DB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074" y="96"/>
      </p:cViewPr>
      <p:guideLst>
        <p:guide orient="horz" pos="3097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043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179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28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481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630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219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8937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877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6384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539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1031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06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FD52C-332B-C900-DDA8-6D6A09383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1752FD2A-AB00-AE3D-148B-329D8F791AF4}"/>
              </a:ext>
            </a:extLst>
          </p:cNvPr>
          <p:cNvSpPr/>
          <p:nvPr/>
        </p:nvSpPr>
        <p:spPr>
          <a:xfrm>
            <a:off x="2623930" y="159026"/>
            <a:ext cx="4058224" cy="9607827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DF3D0F2-81B3-CE2F-0773-2E9E557781CF}"/>
              </a:ext>
            </a:extLst>
          </p:cNvPr>
          <p:cNvSpPr/>
          <p:nvPr/>
        </p:nvSpPr>
        <p:spPr>
          <a:xfrm>
            <a:off x="2910840" y="1915020"/>
            <a:ext cx="3474720" cy="259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 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수업 대상과 특징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3E77FAEF-5597-6B7E-E949-4587178BDB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889" y="1887387"/>
            <a:ext cx="324123" cy="324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E56EDA5-E6FF-E0F2-0888-E5477203CE82}"/>
              </a:ext>
            </a:extLst>
          </p:cNvPr>
          <p:cNvSpPr txBox="1"/>
          <p:nvPr/>
        </p:nvSpPr>
        <p:spPr>
          <a:xfrm>
            <a:off x="2999955" y="2329118"/>
            <a:ext cx="775211" cy="2616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수업 대상</a:t>
            </a:r>
            <a:endParaRPr lang="en-US" altLang="ko-KR" sz="1050" b="1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5BA61FD-2459-FD60-3519-E0DACBEEF37B}"/>
              </a:ext>
            </a:extLst>
          </p:cNvPr>
          <p:cNvSpPr txBox="1"/>
          <p:nvPr/>
        </p:nvSpPr>
        <p:spPr>
          <a:xfrm>
            <a:off x="3011316" y="2655705"/>
            <a:ext cx="3551473" cy="52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중학교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1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학년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2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학년 중 국어를 제대로 공부하고 싶은 학생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.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수능과 내신 모두 대비하고 싶은 학생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D9B066B-F83A-AE0D-63DA-69EA8454BD90}"/>
              </a:ext>
            </a:extLst>
          </p:cNvPr>
          <p:cNvSpPr txBox="1"/>
          <p:nvPr/>
        </p:nvSpPr>
        <p:spPr>
          <a:xfrm>
            <a:off x="2999955" y="3381264"/>
            <a:ext cx="775211" cy="2616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수업 특징</a:t>
            </a:r>
            <a:endParaRPr lang="en-US" altLang="ko-KR" sz="1050" b="1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AD5A21E-3407-AA71-864C-AA8BF0D1AACA}"/>
              </a:ext>
            </a:extLst>
          </p:cNvPr>
          <p:cNvSpPr txBox="1"/>
          <p:nvPr/>
        </p:nvSpPr>
        <p:spPr>
          <a:xfrm>
            <a:off x="3101181" y="3689949"/>
            <a:ext cx="3580973" cy="14475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2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배속으로 나가는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6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개월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3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학년 과정 완성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대치동 민성원연구소 동일 교재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동일 커리큘럼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err="1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비문학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+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문학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+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문법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결국은 국어 실력 향상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내신 기간 꼼꼼한 내신 대비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매시간 핵심내용 암기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test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로 주요 내용 숙지 필수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!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1F35F43D-566C-C503-9823-6F3A063CA9BF}"/>
              </a:ext>
            </a:extLst>
          </p:cNvPr>
          <p:cNvGrpSpPr/>
          <p:nvPr/>
        </p:nvGrpSpPr>
        <p:grpSpPr>
          <a:xfrm>
            <a:off x="2885854" y="2211509"/>
            <a:ext cx="3454370" cy="2844003"/>
            <a:chOff x="2885854" y="1835730"/>
            <a:chExt cx="3454370" cy="2695328"/>
          </a:xfrm>
        </p:grpSpPr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id="{92203440-1D16-7DFD-2055-23D24EAD209D}"/>
                </a:ext>
              </a:extLst>
            </p:cNvPr>
            <p:cNvCxnSpPr/>
            <p:nvPr/>
          </p:nvCxnSpPr>
          <p:spPr>
            <a:xfrm>
              <a:off x="2891950" y="1835730"/>
              <a:ext cx="0" cy="269532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16889B73-B5B3-072C-F0C5-215FE1FA1BC2}"/>
                </a:ext>
              </a:extLst>
            </p:cNvPr>
            <p:cNvCxnSpPr/>
            <p:nvPr/>
          </p:nvCxnSpPr>
          <p:spPr>
            <a:xfrm flipV="1">
              <a:off x="2885854" y="4531057"/>
              <a:ext cx="3454370" cy="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D1B5DBB7-57F7-AA3C-EAEC-7708424F6C39}"/>
              </a:ext>
            </a:extLst>
          </p:cNvPr>
          <p:cNvSpPr/>
          <p:nvPr/>
        </p:nvSpPr>
        <p:spPr>
          <a:xfrm>
            <a:off x="2910840" y="5274936"/>
            <a:ext cx="3474720" cy="259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  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커리큘럼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(11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월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마켓 산스 TTF Medium" panose="02000000000000000000" pitchFamily="2" charset="-127"/>
              <a:ea typeface="G마켓 산스 TTF Medium" panose="02000000000000000000" pitchFamily="2" charset="-127"/>
              <a:cs typeface="+mn-cs"/>
            </a:endParaRPr>
          </a:p>
        </p:txBody>
      </p:sp>
      <p:pic>
        <p:nvPicPr>
          <p:cNvPr id="64" name="그림 63">
            <a:extLst>
              <a:ext uri="{FF2B5EF4-FFF2-40B4-BE49-F238E27FC236}">
                <a16:creationId xmlns:a16="http://schemas.microsoft.com/office/drawing/2014/main" id="{43732BDA-580C-8BDE-F0B8-B00D52F3A8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400" y="5242414"/>
            <a:ext cx="324123" cy="324123"/>
          </a:xfrm>
          <a:prstGeom prst="rect">
            <a:avLst/>
          </a:prstGeom>
        </p:spPr>
      </p:pic>
      <p:grpSp>
        <p:nvGrpSpPr>
          <p:cNvPr id="65" name="그룹 64">
            <a:extLst>
              <a:ext uri="{FF2B5EF4-FFF2-40B4-BE49-F238E27FC236}">
                <a16:creationId xmlns:a16="http://schemas.microsoft.com/office/drawing/2014/main" id="{C82E5045-1FB8-C337-9CB3-D3B6C82A491D}"/>
              </a:ext>
            </a:extLst>
          </p:cNvPr>
          <p:cNvGrpSpPr/>
          <p:nvPr/>
        </p:nvGrpSpPr>
        <p:grpSpPr>
          <a:xfrm>
            <a:off x="2885854" y="5563218"/>
            <a:ext cx="3474720" cy="4050682"/>
            <a:chOff x="2885854" y="1835730"/>
            <a:chExt cx="3454370" cy="2695328"/>
          </a:xfrm>
        </p:grpSpPr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id="{D26E410D-5AC2-C798-3709-8776ADF5A53E}"/>
                </a:ext>
              </a:extLst>
            </p:cNvPr>
            <p:cNvCxnSpPr/>
            <p:nvPr/>
          </p:nvCxnSpPr>
          <p:spPr>
            <a:xfrm>
              <a:off x="2891950" y="1835730"/>
              <a:ext cx="0" cy="269532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>
              <a:extLst>
                <a:ext uri="{FF2B5EF4-FFF2-40B4-BE49-F238E27FC236}">
                  <a16:creationId xmlns:a16="http://schemas.microsoft.com/office/drawing/2014/main" id="{06866CC1-75FB-5797-A708-A5D56395B5B6}"/>
                </a:ext>
              </a:extLst>
            </p:cNvPr>
            <p:cNvCxnSpPr/>
            <p:nvPr/>
          </p:nvCxnSpPr>
          <p:spPr>
            <a:xfrm flipV="1">
              <a:off x="2885854" y="4531057"/>
              <a:ext cx="3454370" cy="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B220669D-93FA-DACA-56E5-FB0E8665CEDF}"/>
              </a:ext>
            </a:extLst>
          </p:cNvPr>
          <p:cNvSpPr txBox="1"/>
          <p:nvPr/>
        </p:nvSpPr>
        <p:spPr>
          <a:xfrm>
            <a:off x="2771620" y="410312"/>
            <a:ext cx="3753159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u="sng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M3A,B</a:t>
            </a:r>
            <a:r>
              <a:rPr lang="ko-KR" altLang="en-US" sz="3200" b="1" u="sng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반</a:t>
            </a:r>
            <a:endParaRPr lang="en-US" altLang="ko-KR" sz="1600" b="1" u="sng" dirty="0">
              <a:solidFill>
                <a:prstClr val="black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900" b="1" dirty="0">
              <a:solidFill>
                <a:prstClr val="black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pPr lvl="0" algn="ctr">
              <a:defRPr/>
            </a:pPr>
            <a:r>
              <a:rPr lang="ko-KR" altLang="en-US" sz="1400" dirty="0" err="1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정규반</a:t>
            </a:r>
            <a:r>
              <a:rPr lang="ko-KR" altLang="en-US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 </a:t>
            </a:r>
            <a:r>
              <a:rPr lang="en-US" altLang="ko-KR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: </a:t>
            </a:r>
            <a:r>
              <a:rPr lang="ko-KR" altLang="en-US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매주 월요일</a:t>
            </a:r>
            <a:r>
              <a:rPr lang="en-US" altLang="ko-KR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 </a:t>
            </a:r>
            <a:r>
              <a:rPr lang="ko-KR" altLang="en-US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수업</a:t>
            </a:r>
            <a:endParaRPr lang="en-US" altLang="ko-KR" sz="1400" dirty="0">
              <a:solidFill>
                <a:prstClr val="black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pPr lvl="0" algn="ctr">
              <a:defRPr/>
            </a:pPr>
            <a:r>
              <a:rPr lang="en-US" altLang="ko-KR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A</a:t>
            </a:r>
            <a:r>
              <a:rPr lang="ko-KR" altLang="en-US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반 </a:t>
            </a:r>
            <a:r>
              <a:rPr lang="en-US" altLang="ko-KR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: 5:30 – 8:30 (C 7:30 – 8:30)</a:t>
            </a:r>
          </a:p>
          <a:p>
            <a:pPr lvl="0" algn="ctr">
              <a:defRPr/>
            </a:pPr>
            <a:r>
              <a:rPr lang="en-US" altLang="ko-KR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B</a:t>
            </a:r>
            <a:r>
              <a:rPr lang="ko-KR" altLang="en-US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반 </a:t>
            </a:r>
            <a:r>
              <a:rPr lang="en-US" altLang="ko-KR" sz="1400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: 7:00 – 10:00 (C 7:00 – 8:00)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울릉도B" panose="02030600000101010101" pitchFamily="18" charset="-127"/>
              <a:ea typeface="HY울릉도B" panose="02030600000101010101" pitchFamily="18" charset="-127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345C806-98AD-2DE9-4512-1D7ADCD04755}"/>
              </a:ext>
            </a:extLst>
          </p:cNvPr>
          <p:cNvSpPr txBox="1"/>
          <p:nvPr/>
        </p:nvSpPr>
        <p:spPr>
          <a:xfrm>
            <a:off x="270564" y="5053208"/>
            <a:ext cx="20955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학생 관리</a:t>
            </a:r>
            <a:r>
              <a:rPr lang="en-US" altLang="ko-KR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및 학부모 소통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ABEF1E-B6DC-DAF5-6D0E-6BCAA9858990}"/>
              </a:ext>
            </a:extLst>
          </p:cNvPr>
          <p:cNvSpPr txBox="1"/>
          <p:nvPr/>
        </p:nvSpPr>
        <p:spPr>
          <a:xfrm>
            <a:off x="348109" y="5406912"/>
            <a:ext cx="2280446" cy="1678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매 수업시간 수업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내용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클래스룸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공지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문자 안내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결석 시 영상 보강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(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클래스룸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비정기적 리뷰테스트 진행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학부모 결과 발송 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월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1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회 국어 모의고사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상세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레포트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발송 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8779B6-B6C5-CE8C-6A06-134962C24ED3}"/>
              </a:ext>
            </a:extLst>
          </p:cNvPr>
          <p:cNvSpPr txBox="1"/>
          <p:nvPr/>
        </p:nvSpPr>
        <p:spPr>
          <a:xfrm>
            <a:off x="270564" y="7423590"/>
            <a:ext cx="20955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교재 및 과제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1CB1DBB-9B5A-9230-7E44-3515305DB1A5}"/>
              </a:ext>
            </a:extLst>
          </p:cNvPr>
          <p:cNvSpPr txBox="1"/>
          <p:nvPr/>
        </p:nvSpPr>
        <p:spPr>
          <a:xfrm>
            <a:off x="348109" y="7739458"/>
            <a:ext cx="2275821" cy="1216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효자국어 블루 국어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3 (3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학년 과정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한끝 중등 </a:t>
            </a:r>
            <a:r>
              <a:rPr lang="ko-KR" altLang="en-US" sz="1000" dirty="0" err="1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통합편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3 (3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학년 과정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 err="1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비문학독해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인쇄물 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필요시 자체교재 편집 후 제공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BF7EDE4-0365-F84E-B4BF-A9134BD8B5CB}"/>
              </a:ext>
            </a:extLst>
          </p:cNvPr>
          <p:cNvSpPr txBox="1"/>
          <p:nvPr/>
        </p:nvSpPr>
        <p:spPr>
          <a:xfrm>
            <a:off x="270564" y="2184353"/>
            <a:ext cx="1643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서민아</a:t>
            </a:r>
            <a:r>
              <a:rPr lang="en-US" altLang="ko-KR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T</a:t>
            </a:r>
            <a:endParaRPr lang="ko-KR" altLang="en-US" sz="1200" b="1" u="sng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3221ADB-8A1A-8244-23FE-8E5C235F6288}"/>
              </a:ext>
            </a:extLst>
          </p:cNvPr>
          <p:cNvSpPr txBox="1"/>
          <p:nvPr/>
        </p:nvSpPr>
        <p:spPr>
          <a:xfrm>
            <a:off x="364958" y="2411248"/>
            <a:ext cx="2263599" cy="821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국어교육 전공</a:t>
            </a:r>
            <a:endParaRPr lang="en-US" altLang="ko-KR" sz="11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(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현</a:t>
            </a: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 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민성원연구소 컨설턴트</a:t>
            </a:r>
            <a:endParaRPr lang="en-US" altLang="ko-KR" sz="11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(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현</a:t>
            </a: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 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민성원연구소 국어강사</a:t>
            </a:r>
            <a:endParaRPr lang="en-US" altLang="ko-KR" sz="11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F1759A-79FB-9B11-3767-32C641DA390A}"/>
              </a:ext>
            </a:extLst>
          </p:cNvPr>
          <p:cNvSpPr txBox="1"/>
          <p:nvPr/>
        </p:nvSpPr>
        <p:spPr>
          <a:xfrm>
            <a:off x="293038" y="3366913"/>
            <a:ext cx="1643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강좌 안내</a:t>
            </a: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E354E930-86B3-4071-64AA-D871366AF1B5}"/>
              </a:ext>
            </a:extLst>
          </p:cNvPr>
          <p:cNvCxnSpPr/>
          <p:nvPr/>
        </p:nvCxnSpPr>
        <p:spPr>
          <a:xfrm>
            <a:off x="265043" y="4743596"/>
            <a:ext cx="2358887" cy="111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05567A9D-F85F-A1EE-7BB3-58572E163478}"/>
              </a:ext>
            </a:extLst>
          </p:cNvPr>
          <p:cNvSpPr txBox="1"/>
          <p:nvPr/>
        </p:nvSpPr>
        <p:spPr>
          <a:xfrm>
            <a:off x="374244" y="3603984"/>
            <a:ext cx="2249686" cy="1329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10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defRPr>
            </a:lvl1pPr>
          </a:lstStyle>
          <a:p>
            <a:r>
              <a:rPr lang="en-US" altLang="ko-KR" dirty="0"/>
              <a:t>6</a:t>
            </a:r>
            <a:r>
              <a:rPr lang="ko-KR" altLang="en-US" dirty="0"/>
              <a:t>개월 </a:t>
            </a:r>
            <a:r>
              <a:rPr lang="en-US" altLang="ko-KR" dirty="0"/>
              <a:t>3</a:t>
            </a:r>
            <a:r>
              <a:rPr lang="ko-KR" altLang="en-US" dirty="0"/>
              <a:t>학년 완성 </a:t>
            </a:r>
            <a:endParaRPr lang="en-US" altLang="ko-KR" dirty="0"/>
          </a:p>
          <a:p>
            <a:r>
              <a:rPr lang="en-US" altLang="ko-KR" dirty="0"/>
              <a:t>A</a:t>
            </a:r>
            <a:r>
              <a:rPr lang="ko-KR" altLang="en-US" dirty="0"/>
              <a:t>반 </a:t>
            </a:r>
            <a:r>
              <a:rPr lang="en-US" altLang="ko-KR" dirty="0"/>
              <a:t>: </a:t>
            </a:r>
            <a:r>
              <a:rPr lang="ko-KR" altLang="en-US" dirty="0"/>
              <a:t>월 </a:t>
            </a:r>
            <a:r>
              <a:rPr lang="en-US" altLang="ko-KR" dirty="0"/>
              <a:t>5:30 – 8:30</a:t>
            </a:r>
          </a:p>
          <a:p>
            <a:pPr marL="0" indent="0">
              <a:buNone/>
            </a:pPr>
            <a:r>
              <a:rPr lang="en-US" altLang="ko-KR" dirty="0"/>
              <a:t>           (C 7:30 – 8:30)</a:t>
            </a:r>
          </a:p>
          <a:p>
            <a:r>
              <a:rPr lang="en-US" altLang="ko-KR" dirty="0"/>
              <a:t>B</a:t>
            </a:r>
            <a:r>
              <a:rPr lang="ko-KR" altLang="en-US" dirty="0"/>
              <a:t>반 </a:t>
            </a:r>
            <a:r>
              <a:rPr lang="en-US" altLang="ko-KR" dirty="0"/>
              <a:t>: </a:t>
            </a:r>
            <a:r>
              <a:rPr lang="ko-KR" altLang="en-US" dirty="0"/>
              <a:t>월 </a:t>
            </a:r>
            <a:r>
              <a:rPr lang="en-US" altLang="ko-KR" dirty="0"/>
              <a:t>7:00 – 10:00</a:t>
            </a:r>
          </a:p>
          <a:p>
            <a:pPr marL="0" indent="0">
              <a:buNone/>
            </a:pPr>
            <a:r>
              <a:rPr lang="en-US" altLang="ko-KR" dirty="0"/>
              <a:t>           (C 7:00 – 8:00)</a:t>
            </a:r>
          </a:p>
        </p:txBody>
      </p:sp>
      <p:pic>
        <p:nvPicPr>
          <p:cNvPr id="3" name="그림 2" descr="인간의 얼굴, 사람, 입술, 눈썹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6F42C70-3FA6-BB3E-74D9-F7B95D6865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152" y="226952"/>
            <a:ext cx="1363928" cy="1740517"/>
          </a:xfrm>
          <a:prstGeom prst="rect">
            <a:avLst/>
          </a:prstGeom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55774058-E3E5-0184-9A17-0E6BF0F8A6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957671"/>
              </p:ext>
            </p:extLst>
          </p:nvPr>
        </p:nvGraphicFramePr>
        <p:xfrm>
          <a:off x="3050312" y="5693291"/>
          <a:ext cx="3398322" cy="24415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2607">
                  <a:extLst>
                    <a:ext uri="{9D8B030D-6E8A-4147-A177-3AD203B41FA5}">
                      <a16:colId xmlns:a16="http://schemas.microsoft.com/office/drawing/2014/main" val="597746054"/>
                    </a:ext>
                  </a:extLst>
                </a:gridCol>
                <a:gridCol w="718939">
                  <a:extLst>
                    <a:ext uri="{9D8B030D-6E8A-4147-A177-3AD203B41FA5}">
                      <a16:colId xmlns:a16="http://schemas.microsoft.com/office/drawing/2014/main" val="2453407944"/>
                    </a:ext>
                  </a:extLst>
                </a:gridCol>
                <a:gridCol w="2186776">
                  <a:extLst>
                    <a:ext uri="{9D8B030D-6E8A-4147-A177-3AD203B41FA5}">
                      <a16:colId xmlns:a16="http://schemas.microsoft.com/office/drawing/2014/main" val="3637199271"/>
                    </a:ext>
                  </a:extLst>
                </a:gridCol>
              </a:tblGrid>
              <a:tr h="33526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월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내용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3452951"/>
                  </a:ext>
                </a:extLst>
              </a:tr>
              <a:tr h="35104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학기 지필고사 대비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222027"/>
                  </a:ext>
                </a:extLst>
              </a:tr>
              <a:tr h="351049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학교별 교재 배부 및 개별 지도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1699487"/>
                  </a:ext>
                </a:extLst>
              </a:tr>
              <a:tr h="351048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학교별 교재 배부 및 개별 지도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2815811"/>
                  </a:ext>
                </a:extLst>
              </a:tr>
              <a:tr h="351049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학교별 교재 배부 및 개별 지도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922074"/>
                  </a:ext>
                </a:extLst>
              </a:tr>
              <a:tr h="351048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학교별 교재 배부 및 개별 지도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248793"/>
                  </a:ext>
                </a:extLst>
              </a:tr>
              <a:tr h="35104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시험 전 정리 및 확인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0870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355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1174</TotalTime>
  <Words>280</Words>
  <Application>Microsoft Office PowerPoint</Application>
  <PresentationFormat>A4 용지(210x297mm)</PresentationFormat>
  <Paragraphs>52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G마켓 산스 TTF Bold</vt:lpstr>
      <vt:lpstr>G마켓 산스 TTF Medium</vt:lpstr>
      <vt:lpstr>HY울릉도B</vt:lpstr>
      <vt:lpstr>KoPubWorld돋움체_Pro Light</vt:lpstr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quitryne</dc:creator>
  <cp:lastModifiedBy>수연 위</cp:lastModifiedBy>
  <cp:revision>50</cp:revision>
  <cp:lastPrinted>2023-06-21T12:44:36Z</cp:lastPrinted>
  <dcterms:created xsi:type="dcterms:W3CDTF">2023-01-27T10:39:42Z</dcterms:created>
  <dcterms:modified xsi:type="dcterms:W3CDTF">2026-11-08T07:43:09Z</dcterms:modified>
</cp:coreProperties>
</file>